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87575A-FDDB-8E52-DEEF-57E0502377BA}" v="335" dt="2024-05-24T11:32:45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553" autoAdjust="0"/>
  </p:normalViewPr>
  <p:slideViewPr>
    <p:cSldViewPr snapToGrid="0">
      <p:cViewPr varScale="1">
        <p:scale>
          <a:sx n="116" d="100"/>
          <a:sy n="116" d="100"/>
        </p:scale>
        <p:origin x="10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89245BD6-03CD-4B93-AB63-64BFC0356A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CFA8CF8-27FD-4F49-8553-4EE553FA3A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8BA45-2A4D-4F91-8F54-F0D95010DD30}" type="datetime1">
              <a:rPr lang="fr-FR" smtClean="0"/>
              <a:t>24/05/2024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E079455-8852-46B4-9248-194712C3BC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EE4EF4D-6C5C-4700-BE05-DD78905BF3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46231-A390-43DC-AE7B-248A73603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581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80196-D3CF-42BE-B4D0-FD286C87E8D6}" type="datetime1">
              <a:rPr lang="fr-FR" smtClean="0"/>
              <a:pPr/>
              <a:t>24/05/2024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C0606-6D0B-40E5-A9B1-09CA2B3D37A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61634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C0606-6D0B-40E5-A9B1-09CA2B3D37A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947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72408838-88D0-46F0-BA1F-45748A8D5AAB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C319ED-F916-4DC7-AFC6-0869F652D451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B6F83F-9F26-4C37-B7D8-475DB7D047E1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Zone de texte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Zone de texte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77B567-F968-4C11-9A2F-023A6F0806EA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96D880-0E7F-4D4E-8284-30F61D8C0054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Carte d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Zone de texte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Zone de texte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fr-FR" noProof="0"/>
              <a:t>Modifiez les styles du texte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2512BF-E647-417A-89C8-184AA4F982C6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fr-FR" noProof="0"/>
              <a:t>Modifiez les styles du texte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75B56-F6FC-460F-8579-1D72C2DA29E0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94332F-670D-4A17-A9DF-544BC8AEE6AE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D3BA71-D473-4F3E-9961-84DF85D70DFA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F55324-9321-4FEB-A7AE-35FE21A42CCF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1F4BD-9E05-49AD-8001-926FB2315691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D8423-4322-44F3-9DDA-FB8DAF446D75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7DDBD6-3934-47D0-AC90-1A029322E5B9}" type="datetime1">
              <a:rPr lang="fr-FR" noProof="0" smtClean="0"/>
              <a:pPr rtl="0"/>
              <a:t>24/05/2024</a:t>
            </a:fld>
            <a:r>
              <a:rPr lang="fr-FR" noProof="0"/>
              <a:t>11/9/2014</a:t>
            </a:r>
            <a:fld id="{B61BEF0D-F0BB-DE4B-95CE-6DB70DBA9567}" type="datetimeFigureOut">
              <a:rPr lang="fr-FR" noProof="0" smtClean="0"/>
              <a:pPr rtl="0"/>
              <a:t>24/05/2024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r>
              <a:rPr lang="fr-FR" noProof="0"/>
              <a:t>‹N°›</a:t>
            </a:r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20F135-A3ED-436B-AC2B-6CF2A023936B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1D4D0B-96A7-4568-884D-11D639750FEB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83C18E-023A-43CD-BFB4-CAE5B819AC86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4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473575-6F66-4E35-A12D-33A812659816}" type="datetime1">
              <a:rPr lang="fr-FR" noProof="0" smtClean="0"/>
              <a:t>24/05/2024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fr-FR" noProof="0" dirty="0"/>
              <a:t>Modifiez les styles du texte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383A9FBA-639B-4978-BE81-133F2552C6C3}" type="datetime1">
              <a:rPr lang="fr-FR" noProof="0" smtClean="0"/>
              <a:t>24/05/2024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fr-FR" dirty="0">
                <a:ea typeface="Calibri Light"/>
                <a:cs typeface="Calibri Light"/>
              </a:rPr>
              <a:t>Car accident </a:t>
            </a:r>
            <a:r>
              <a:rPr lang="fr-FR" dirty="0" err="1">
                <a:ea typeface="Calibri Light"/>
                <a:cs typeface="Calibri Light"/>
              </a:rPr>
              <a:t>detection</a:t>
            </a:r>
            <a:endParaRPr lang="fr-FR" dirty="0" err="1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455016"/>
          </a:xfrm>
        </p:spPr>
        <p:txBody>
          <a:bodyPr rtlCol="0"/>
          <a:lstStyle/>
          <a:p>
            <a:r>
              <a:rPr lang="fr-FR" dirty="0" err="1">
                <a:ea typeface="Calibri"/>
                <a:cs typeface="Calibri"/>
              </a:rPr>
              <a:t>Using</a:t>
            </a:r>
            <a:r>
              <a:rPr lang="fr-FR" dirty="0">
                <a:ea typeface="Calibri"/>
                <a:cs typeface="Calibri"/>
              </a:rPr>
              <a:t> </a:t>
            </a:r>
            <a:r>
              <a:rPr lang="fr-FR" dirty="0" err="1">
                <a:ea typeface="Calibri"/>
                <a:cs typeface="Calibri"/>
              </a:rPr>
              <a:t>deep</a:t>
            </a:r>
            <a:r>
              <a:rPr lang="fr-FR" dirty="0">
                <a:ea typeface="Calibri"/>
                <a:cs typeface="Calibri"/>
              </a:rPr>
              <a:t> </a:t>
            </a:r>
            <a:r>
              <a:rPr lang="fr-FR" dirty="0" err="1">
                <a:ea typeface="Calibri"/>
                <a:cs typeface="Calibri"/>
              </a:rPr>
              <a:t>learning</a:t>
            </a:r>
            <a:r>
              <a:rPr lang="fr-FR" dirty="0">
                <a:ea typeface="Calibri"/>
                <a:cs typeface="Calibri"/>
              </a:rPr>
              <a:t> for image classification</a:t>
            </a:r>
            <a:endParaRPr lang="fr-FR" dirty="0"/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657B8AF1-D619-6FCC-D569-976AC8B37795}"/>
              </a:ext>
            </a:extLst>
          </p:cNvPr>
          <p:cNvSpPr txBox="1">
            <a:spLocks/>
          </p:cNvSpPr>
          <p:nvPr/>
        </p:nvSpPr>
        <p:spPr>
          <a:xfrm>
            <a:off x="3962399" y="5627792"/>
            <a:ext cx="7197726" cy="455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ea typeface="Calibri"/>
                <a:cs typeface="Calibri"/>
              </a:rPr>
              <a:t>By: </a:t>
            </a:r>
            <a:r>
              <a:rPr lang="fr-FR" dirty="0" err="1">
                <a:ea typeface="Calibri"/>
                <a:cs typeface="Calibri"/>
              </a:rPr>
              <a:t>Goulmemei</a:t>
            </a:r>
            <a:r>
              <a:rPr lang="fr-FR" dirty="0">
                <a:ea typeface="Calibri"/>
                <a:cs typeface="Calibri"/>
              </a:rPr>
              <a:t> BASSIME AMRAM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2A68E9-6562-A33A-EBCA-83CD794F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RESULTS</a:t>
            </a:r>
            <a:endParaRPr lang="fr-FR" dirty="0"/>
          </a:p>
        </p:txBody>
      </p:sp>
      <p:pic>
        <p:nvPicPr>
          <p:cNvPr id="4" name="Espace réservé du contenu 3" descr="Une image contenant Véhicule terrestre, véhicule, roue, texte&#10;&#10;Description générée automatiquement">
            <a:extLst>
              <a:ext uri="{FF2B5EF4-FFF2-40B4-BE49-F238E27FC236}">
                <a16:creationId xmlns:a16="http://schemas.microsoft.com/office/drawing/2014/main" id="{304B0237-2830-C479-3156-AFF0B230B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2067" y="2142067"/>
            <a:ext cx="5898893" cy="3649133"/>
          </a:xfrm>
        </p:spPr>
      </p:pic>
    </p:spTree>
    <p:extLst>
      <p:ext uri="{BB962C8B-B14F-4D97-AF65-F5344CB8AC3E}">
        <p14:creationId xmlns:p14="http://schemas.microsoft.com/office/powerpoint/2010/main" val="1121843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D1E35B-6964-5EC9-F32D-DBC028AC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RESULTS</a:t>
            </a:r>
            <a:endParaRPr lang="fr-FR" dirty="0"/>
          </a:p>
        </p:txBody>
      </p:sp>
      <p:pic>
        <p:nvPicPr>
          <p:cNvPr id="4" name="Espace réservé du contenu 3" descr="Une image contenant texte, pneu, roue, véhicule&#10;&#10;Description générée automatiquement">
            <a:extLst>
              <a:ext uri="{FF2B5EF4-FFF2-40B4-BE49-F238E27FC236}">
                <a16:creationId xmlns:a16="http://schemas.microsoft.com/office/drawing/2014/main" id="{E1597CB1-F395-975B-8C18-313D6A9BF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768" y="2065867"/>
            <a:ext cx="5513771" cy="3649133"/>
          </a:xfrm>
        </p:spPr>
      </p:pic>
      <p:pic>
        <p:nvPicPr>
          <p:cNvPr id="6" name="Image 5" descr="Une image contenant texte, voiture, véhicule, Véhicule terrestre&#10;&#10;Description générée automatiquement">
            <a:extLst>
              <a:ext uri="{FF2B5EF4-FFF2-40B4-BE49-F238E27FC236}">
                <a16:creationId xmlns:a16="http://schemas.microsoft.com/office/drawing/2014/main" id="{961206C4-CFC8-7444-7140-CBC22CBA5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689" y="2064773"/>
            <a:ext cx="5544815" cy="38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50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EE9453-C5B8-1374-2B19-ED504634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ea typeface="Calibri Light"/>
                <a:cs typeface="Calibri Light"/>
              </a:rPr>
              <a:t>Results</a:t>
            </a:r>
            <a:endParaRPr lang="fr-FR" dirty="0" err="1"/>
          </a:p>
        </p:txBody>
      </p:sp>
      <p:pic>
        <p:nvPicPr>
          <p:cNvPr id="4" name="Espace réservé du contenu 3" descr="Une image contenant pneu, véhicule, roue, Véhicule terrestre&#10;&#10;Description générée automatiquement">
            <a:extLst>
              <a:ext uri="{FF2B5EF4-FFF2-40B4-BE49-F238E27FC236}">
                <a16:creationId xmlns:a16="http://schemas.microsoft.com/office/drawing/2014/main" id="{EB878B81-B3F0-8CD5-D76C-10E8EB3F7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1998" y="2142067"/>
            <a:ext cx="4919031" cy="3649133"/>
          </a:xfrm>
        </p:spPr>
      </p:pic>
    </p:spTree>
    <p:extLst>
      <p:ext uri="{BB962C8B-B14F-4D97-AF65-F5344CB8AC3E}">
        <p14:creationId xmlns:p14="http://schemas.microsoft.com/office/powerpoint/2010/main" val="336734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097036-C513-D3B0-95DE-A7A4E24A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Conclusion 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C2E76F-A9E5-89F4-04B8-0FE3477AD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Summary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 of the </a:t>
            </a:r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project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.</a:t>
            </a:r>
            <a:endParaRPr lang="fr-FR" sz="2400" dirty="0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Model can </a:t>
            </a:r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accurately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classify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 car accident images.</a:t>
            </a:r>
            <a:endParaRPr lang="fr-FR" sz="2400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Importance of data </a:t>
            </a:r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quality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 and </a:t>
            </a:r>
            <a:r>
              <a:rPr lang="fr-FR" sz="2400" dirty="0" err="1">
                <a:solidFill>
                  <a:srgbClr val="ECECEC"/>
                </a:solidFill>
                <a:ea typeface="+mn-lt"/>
                <a:cs typeface="+mn-lt"/>
              </a:rPr>
              <a:t>preprocessing</a:t>
            </a:r>
            <a:r>
              <a:rPr lang="fr-FR" sz="2400" dirty="0">
                <a:solidFill>
                  <a:srgbClr val="ECECEC"/>
                </a:solidFill>
                <a:ea typeface="+mn-lt"/>
                <a:cs typeface="+mn-lt"/>
              </a:rPr>
              <a:t>.</a:t>
            </a:r>
            <a:endParaRPr lang="fr-FR" sz="2400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fr-FR" sz="2400" dirty="0">
              <a:solidFill>
                <a:srgbClr val="ECECEC"/>
              </a:solidFill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sz="2400" dirty="0">
                <a:solidFill>
                  <a:srgbClr val="ECECEC"/>
                </a:solidFill>
                <a:ea typeface="Calibri"/>
                <a:cs typeface="Calibri"/>
              </a:rPr>
              <a:t>Source code and </a:t>
            </a:r>
            <a:r>
              <a:rPr lang="fr-FR" sz="2400" err="1">
                <a:solidFill>
                  <a:srgbClr val="ECECEC"/>
                </a:solidFill>
                <a:ea typeface="Calibri"/>
                <a:cs typeface="Calibri"/>
              </a:rPr>
              <a:t>dataset</a:t>
            </a:r>
            <a:r>
              <a:rPr lang="fr-FR" sz="2400" dirty="0">
                <a:solidFill>
                  <a:srgbClr val="ECECEC"/>
                </a:solidFill>
                <a:ea typeface="Calibri"/>
                <a:cs typeface="Calibri"/>
              </a:rPr>
              <a:t> </a:t>
            </a:r>
            <a:r>
              <a:rPr lang="fr-FR" sz="2400" err="1">
                <a:solidFill>
                  <a:srgbClr val="ECECEC"/>
                </a:solidFill>
                <a:ea typeface="Calibri"/>
                <a:cs typeface="Calibri"/>
              </a:rPr>
              <a:t>available</a:t>
            </a:r>
            <a:r>
              <a:rPr lang="fr-FR" sz="2400">
                <a:solidFill>
                  <a:srgbClr val="ECECEC"/>
                </a:solidFill>
                <a:ea typeface="Calibri"/>
                <a:cs typeface="Calibri"/>
              </a:rPr>
              <a:t> at : </a:t>
            </a:r>
            <a:endParaRPr lang="fr-FR">
              <a:solidFill>
                <a:srgbClr val="ECECEC"/>
              </a:solidFill>
              <a:latin typeface="Times New Roman"/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fr-FR" dirty="0">
                <a:solidFill>
                  <a:srgbClr val="E6EDF3"/>
                </a:solidFill>
                <a:latin typeface="Times New Roman"/>
                <a:ea typeface="Calibri"/>
                <a:cs typeface="Calibri"/>
              </a:rPr>
              <a:t>  "https://github.com/</a:t>
            </a:r>
            <a:r>
              <a:rPr lang="fr-FR" dirty="0" err="1">
                <a:solidFill>
                  <a:srgbClr val="E6EDF3"/>
                </a:solidFill>
                <a:latin typeface="Times New Roman"/>
                <a:ea typeface="Calibri"/>
                <a:cs typeface="Calibri"/>
              </a:rPr>
              <a:t>Amrampro</a:t>
            </a:r>
            <a:r>
              <a:rPr lang="fr-FR" dirty="0">
                <a:solidFill>
                  <a:srgbClr val="E6EDF3"/>
                </a:solidFill>
                <a:latin typeface="Times New Roman"/>
                <a:ea typeface="Calibri"/>
                <a:cs typeface="Calibri"/>
              </a:rPr>
              <a:t>/AI-car-accident-</a:t>
            </a:r>
            <a:r>
              <a:rPr lang="fr-FR" dirty="0" err="1">
                <a:solidFill>
                  <a:srgbClr val="E6EDF3"/>
                </a:solidFill>
                <a:latin typeface="Times New Roman"/>
                <a:ea typeface="Calibri"/>
                <a:cs typeface="Calibri"/>
              </a:rPr>
              <a:t>detection.git</a:t>
            </a:r>
            <a:r>
              <a:rPr lang="fr-FR" dirty="0">
                <a:solidFill>
                  <a:srgbClr val="E6EDF3"/>
                </a:solidFill>
                <a:latin typeface="Times New Roman"/>
                <a:ea typeface="Calibri"/>
                <a:cs typeface="Calibri"/>
              </a:rPr>
              <a:t>"</a:t>
            </a:r>
            <a:endParaRPr lang="fr-FR" dirty="0">
              <a:solidFill>
                <a:srgbClr val="ECECEC"/>
              </a:solidFill>
              <a:latin typeface="Times New Roman"/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fr-FR" sz="36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9340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62EF5-3179-FA26-DA18-3B4FD83F8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70510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fr-FR" sz="7200" dirty="0">
                <a:ea typeface="Calibri Light"/>
                <a:cs typeface="Calibri Light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88427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942FA5-A6E0-1DF8-F7E2-53632847E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rgbClr val="ECECEC"/>
                </a:solidFill>
              </a:rPr>
              <a:t>Project </a:t>
            </a:r>
            <a:r>
              <a:rPr lang="fr-FR" b="1" dirty="0" err="1">
                <a:solidFill>
                  <a:srgbClr val="ECECEC"/>
                </a:solidFill>
              </a:rPr>
              <a:t>Overview</a:t>
            </a:r>
            <a:endParaRPr lang="fr-FR" dirty="0" err="1"/>
          </a:p>
          <a:p>
            <a:endParaRPr lang="fr-FR" dirty="0">
              <a:ea typeface="Calibri Light"/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D30334-2561-4BD0-3FC0-8FBEC0817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Objective: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Develop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a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deep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learning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model to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classify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images of cars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into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'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accidented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' and '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nonaccident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'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categories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.</a:t>
            </a:r>
            <a:endParaRPr lang="fr-FR" sz="2000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endParaRPr lang="fr-FR" sz="2000" dirty="0">
              <a:solidFill>
                <a:srgbClr val="ECECEC"/>
              </a:solidFill>
              <a:ea typeface="+mn-lt"/>
              <a:cs typeface="+mn-lt"/>
            </a:endParaRPr>
          </a:p>
          <a:p>
            <a:pPr>
              <a:buClr>
                <a:srgbClr val="FFFFFF"/>
              </a:buClr>
            </a:pP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Method: Use 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Convolutional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 Neural Networks (</a:t>
            </a:r>
            <a:r>
              <a:rPr lang="fr-FR" sz="2000" err="1">
                <a:solidFill>
                  <a:srgbClr val="ECECEC"/>
                </a:solidFill>
                <a:ea typeface="+mn-lt"/>
                <a:cs typeface="+mn-lt"/>
              </a:rPr>
              <a:t>CNNs</a:t>
            </a:r>
            <a:r>
              <a:rPr lang="fr-FR" sz="2000" dirty="0">
                <a:solidFill>
                  <a:srgbClr val="ECECEC"/>
                </a:solidFill>
                <a:ea typeface="+mn-lt"/>
                <a:cs typeface="+mn-lt"/>
              </a:rPr>
              <a:t>) for image classification.</a:t>
            </a:r>
            <a:endParaRPr lang="fr-FR" sz="200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fr-FR" sz="32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776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421D68-78AE-AF2D-F9D5-E30166933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>
            <a:normAutofit/>
          </a:bodyPr>
          <a:lstStyle/>
          <a:p>
            <a:r>
              <a:rPr lang="fr-FR" sz="3300">
                <a:ea typeface="Calibri Light"/>
                <a:cs typeface="Calibri Light"/>
              </a:rPr>
              <a:t>DATASET Description</a:t>
            </a:r>
          </a:p>
        </p:txBody>
      </p:sp>
      <p:sp>
        <p:nvSpPr>
          <p:cNvPr id="176" name="Content Placeholder 8">
            <a:extLst>
              <a:ext uri="{FF2B5EF4-FFF2-40B4-BE49-F238E27FC236}">
                <a16:creationId xmlns:a16="http://schemas.microsoft.com/office/drawing/2014/main" id="{02D4C1F4-EB6D-E3BD-78CC-53977F1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ECECEC"/>
                </a:solidFill>
                <a:ea typeface="+mn-lt"/>
                <a:cs typeface="+mn-lt"/>
              </a:rPr>
              <a:t>Images are preprocessed to a standard size and normalized.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endParaRPr lang="en-US" sz="3200" dirty="0">
              <a:ea typeface="Calibri"/>
              <a:cs typeface="Calibri"/>
            </a:endParaRPr>
          </a:p>
        </p:txBody>
      </p:sp>
      <p:pic>
        <p:nvPicPr>
          <p:cNvPr id="5" name="Image 4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895A0085-385A-10D6-4106-1622B9270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196" y="3015228"/>
            <a:ext cx="3104989" cy="364287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Espace réservé du contenu 3" descr="Une image contenant capture d’écran, texte, Police&#10;&#10;Description générée automatiquement">
            <a:extLst>
              <a:ext uri="{FF2B5EF4-FFF2-40B4-BE49-F238E27FC236}">
                <a16:creationId xmlns:a16="http://schemas.microsoft.com/office/drawing/2014/main" id="{7A56C524-5D31-2090-B75C-BA03A4719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4081" y="1549179"/>
            <a:ext cx="5994896" cy="886417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4638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DEDE7C-0232-2699-950B-93AC48C43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fr-FR" dirty="0">
                <a:ea typeface="Calibri Light"/>
                <a:cs typeface="Calibri Light"/>
              </a:rPr>
              <a:t>Data </a:t>
            </a:r>
            <a:r>
              <a:rPr lang="fr-FR" dirty="0" err="1">
                <a:ea typeface="Calibri Light"/>
                <a:cs typeface="Calibri Light"/>
              </a:rPr>
              <a:t>processing</a:t>
            </a:r>
            <a:endParaRPr lang="fr-FR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15C0CD-A037-E627-F89E-39BB5320E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fr-FR" dirty="0" err="1">
                <a:ea typeface="+mn-lt"/>
                <a:cs typeface="+mn-lt"/>
              </a:rPr>
              <a:t>Resize</a:t>
            </a:r>
            <a:r>
              <a:rPr lang="fr-FR" dirty="0">
                <a:ea typeface="+mn-lt"/>
                <a:cs typeface="+mn-lt"/>
              </a:rPr>
              <a:t> images to 128x128 pixels.</a:t>
            </a:r>
            <a:endParaRPr lang="fr-FR" dirty="0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fr-FR" err="1">
                <a:ea typeface="+mn-lt"/>
                <a:cs typeface="+mn-lt"/>
              </a:rPr>
              <a:t>Normalize</a:t>
            </a:r>
            <a:r>
              <a:rPr lang="fr-FR">
                <a:ea typeface="+mn-lt"/>
                <a:cs typeface="+mn-lt"/>
              </a:rPr>
              <a:t> pixel values to the range [0, 1].</a:t>
            </a:r>
          </a:p>
          <a:p>
            <a:pPr>
              <a:buClr>
                <a:srgbClr val="FFFFFF"/>
              </a:buClr>
            </a:pPr>
            <a:r>
              <a:rPr lang="fr-FR" dirty="0">
                <a:ea typeface="Calibri"/>
                <a:cs typeface="Calibri"/>
              </a:rPr>
              <a:t>Example code </a:t>
            </a:r>
            <a:r>
              <a:rPr lang="fr-FR" dirty="0" err="1">
                <a:ea typeface="Calibri"/>
                <a:cs typeface="Calibri"/>
              </a:rPr>
              <a:t>snippet</a:t>
            </a:r>
            <a:r>
              <a:rPr lang="fr-FR" dirty="0">
                <a:ea typeface="Calibri"/>
                <a:cs typeface="Calibri"/>
              </a:rPr>
              <a:t> for </a:t>
            </a:r>
            <a:r>
              <a:rPr lang="fr-FR" dirty="0" err="1">
                <a:ea typeface="Calibri"/>
                <a:cs typeface="Calibri"/>
              </a:rPr>
              <a:t>preprocessing</a:t>
            </a:r>
            <a:endParaRPr lang="fr-FR" dirty="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fr-FR">
              <a:ea typeface="Calibri"/>
              <a:cs typeface="Calibri"/>
            </a:endParaRPr>
          </a:p>
        </p:txBody>
      </p:sp>
      <p:pic>
        <p:nvPicPr>
          <p:cNvPr id="4" name="Image 3" descr="Une image contenant texte, capture d’écran, logiciel, Police&#10;&#10;Description générée automatiquement">
            <a:extLst>
              <a:ext uri="{FF2B5EF4-FFF2-40B4-BE49-F238E27FC236}">
                <a16:creationId xmlns:a16="http://schemas.microsoft.com/office/drawing/2014/main" id="{E3552A3B-CC92-26CA-5A2D-B70505C64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785889"/>
            <a:ext cx="6095593" cy="312399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8741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933438-770D-807B-904C-64A9BDC95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Model architecture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ED0D0F-CB19-4A9C-4140-A447EFF85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>
                <a:ea typeface="Calibri"/>
                <a:cs typeface="Calibri"/>
              </a:rPr>
              <a:t>Convolutional</a:t>
            </a:r>
            <a:r>
              <a:rPr lang="fr-FR">
                <a:ea typeface="Calibri"/>
                <a:cs typeface="Calibri"/>
              </a:rPr>
              <a:t> Neural Network (CNN)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53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38BBBB-3134-301F-7EC7-74214384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Model </a:t>
            </a:r>
            <a:r>
              <a:rPr lang="fr-FR" dirty="0" err="1">
                <a:ea typeface="Calibri Light"/>
                <a:cs typeface="Calibri Light"/>
              </a:rPr>
              <a:t>trainning</a:t>
            </a:r>
            <a:endParaRPr lang="fr-FR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CC8DBF-87F1-3582-72F7-110856288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Data augmentation techniques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used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:</a:t>
            </a:r>
            <a:endParaRPr lang="fr-FR">
              <a:ea typeface="Calibri" panose="020F0502020204030204"/>
              <a:cs typeface="Calibri" panose="020F0502020204030204"/>
            </a:endParaRPr>
          </a:p>
          <a:p>
            <a:pPr lvl="1">
              <a:buClr>
                <a:srgbClr val="FFFFFF"/>
              </a:buClr>
            </a:pP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Rotation</a:t>
            </a:r>
            <a:endParaRPr lang="fr-FR" sz="1800">
              <a:ea typeface="Calibri"/>
              <a:cs typeface="Calibri"/>
            </a:endParaRPr>
          </a:p>
          <a:p>
            <a:pPr lvl="1">
              <a:buClr>
                <a:srgbClr val="FFFFFF"/>
              </a:buClr>
            </a:pPr>
            <a:r>
              <a:rPr lang="fr-FR" sz="1800" err="1">
                <a:solidFill>
                  <a:srgbClr val="ECECEC"/>
                </a:solidFill>
                <a:ea typeface="+mn-lt"/>
                <a:cs typeface="+mn-lt"/>
              </a:rPr>
              <a:t>Width</a:t>
            </a: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 shift</a:t>
            </a:r>
            <a:endParaRPr lang="fr-FR" sz="1800">
              <a:ea typeface="Calibri"/>
              <a:cs typeface="Calibri"/>
            </a:endParaRPr>
          </a:p>
          <a:p>
            <a:pPr lvl="1">
              <a:buClr>
                <a:srgbClr val="FFFFFF"/>
              </a:buClr>
            </a:pPr>
            <a:r>
              <a:rPr lang="fr-FR" sz="1800" err="1">
                <a:solidFill>
                  <a:srgbClr val="ECECEC"/>
                </a:solidFill>
                <a:ea typeface="+mn-lt"/>
                <a:cs typeface="+mn-lt"/>
              </a:rPr>
              <a:t>Height</a:t>
            </a: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 shift</a:t>
            </a:r>
            <a:endParaRPr lang="fr-FR" sz="1800">
              <a:ea typeface="Calibri"/>
              <a:cs typeface="Calibri"/>
            </a:endParaRPr>
          </a:p>
          <a:p>
            <a:pPr lvl="1">
              <a:buClr>
                <a:srgbClr val="FFFFFF"/>
              </a:buClr>
            </a:pP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Horizontal flip</a:t>
            </a:r>
            <a:endParaRPr lang="fr-FR" sz="1800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Split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dataset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into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training and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testing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sets.</a:t>
            </a:r>
            <a:endParaRPr lang="fr-FR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Train the model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using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the training data.</a:t>
            </a:r>
            <a:endParaRPr lang="fr-FR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Evaluate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the model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using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the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testing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data.</a:t>
            </a:r>
            <a:endParaRPr lang="fr-FR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Save the </a:t>
            </a:r>
            <a:r>
              <a:rPr lang="fr-FR" err="1">
                <a:solidFill>
                  <a:srgbClr val="ECECEC"/>
                </a:solidFill>
                <a:ea typeface="+mn-lt"/>
                <a:cs typeface="+mn-lt"/>
              </a:rPr>
              <a:t>trained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model for future use.</a:t>
            </a:r>
            <a:endParaRPr lang="fr-FR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fr-FR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1716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D35D85-6398-D6B3-9A52-DAAC0D64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Model </a:t>
            </a:r>
            <a:r>
              <a:rPr lang="fr-FR" dirty="0" err="1">
                <a:ea typeface="Calibri Light"/>
                <a:cs typeface="Calibri Light"/>
              </a:rPr>
              <a:t>evaluation</a:t>
            </a:r>
            <a:endParaRPr lang="fr-FR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F8D76-2455-99BA-CE1A-F8852D95A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Metrics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used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: </a:t>
            </a:r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Accuracy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, </a:t>
            </a:r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Loss</a:t>
            </a:r>
            <a:endParaRPr lang="fr-FR" dirty="0" err="1">
              <a:ea typeface="Calibri" panose="020F0502020204030204"/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Example </a:t>
            </a:r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evaluation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dirty="0" err="1">
                <a:solidFill>
                  <a:srgbClr val="ECECEC"/>
                </a:solidFill>
                <a:ea typeface="+mn-lt"/>
                <a:cs typeface="+mn-lt"/>
              </a:rPr>
              <a:t>results</a:t>
            </a:r>
            <a:r>
              <a:rPr lang="fr-FR" dirty="0">
                <a:solidFill>
                  <a:srgbClr val="ECECEC"/>
                </a:solidFill>
                <a:ea typeface="+mn-lt"/>
                <a:cs typeface="+mn-lt"/>
              </a:rPr>
              <a:t>:</a:t>
            </a:r>
            <a:endParaRPr lang="fr-FR" dirty="0">
              <a:ea typeface="Calibri"/>
              <a:cs typeface="Calibri"/>
            </a:endParaRPr>
          </a:p>
          <a:p>
            <a:pPr lvl="1">
              <a:buClr>
                <a:srgbClr val="FFFFFF"/>
              </a:buClr>
            </a:pP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Training </a:t>
            </a:r>
            <a:r>
              <a:rPr lang="fr-FR" sz="1800" dirty="0" err="1">
                <a:solidFill>
                  <a:srgbClr val="ECECEC"/>
                </a:solidFill>
                <a:ea typeface="+mn-lt"/>
                <a:cs typeface="+mn-lt"/>
              </a:rPr>
              <a:t>accuracy</a:t>
            </a: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: 95%</a:t>
            </a:r>
            <a:endParaRPr lang="fr-FR" sz="1800" dirty="0">
              <a:ea typeface="Calibri"/>
              <a:cs typeface="Calibri"/>
            </a:endParaRPr>
          </a:p>
          <a:p>
            <a:pPr lvl="1">
              <a:buClr>
                <a:srgbClr val="FFFFFF"/>
              </a:buClr>
            </a:pPr>
            <a:r>
              <a:rPr lang="fr-FR" sz="1800" dirty="0" err="1">
                <a:solidFill>
                  <a:srgbClr val="ECECEC"/>
                </a:solidFill>
                <a:ea typeface="+mn-lt"/>
                <a:cs typeface="+mn-lt"/>
              </a:rPr>
              <a:t>Testing</a:t>
            </a: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 </a:t>
            </a:r>
            <a:r>
              <a:rPr lang="fr-FR" sz="1800" dirty="0" err="1">
                <a:solidFill>
                  <a:srgbClr val="ECECEC"/>
                </a:solidFill>
                <a:ea typeface="+mn-lt"/>
                <a:cs typeface="+mn-lt"/>
              </a:rPr>
              <a:t>accuracy</a:t>
            </a:r>
            <a:r>
              <a:rPr lang="fr-FR" sz="1800" dirty="0">
                <a:solidFill>
                  <a:srgbClr val="ECECEC"/>
                </a:solidFill>
                <a:ea typeface="+mn-lt"/>
                <a:cs typeface="+mn-lt"/>
              </a:rPr>
              <a:t>: 90%</a:t>
            </a:r>
            <a:endParaRPr lang="fr-FR" sz="1800" dirty="0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endParaRPr lang="fr-FR" sz="2800" dirty="0">
              <a:ea typeface="Calibri"/>
              <a:cs typeface="Calibri"/>
            </a:endParaRPr>
          </a:p>
        </p:txBody>
      </p:sp>
      <p:pic>
        <p:nvPicPr>
          <p:cNvPr id="4" name="Image 3" descr="Une image contenant Police, texte, capture d’écran, Graphique&#10;&#10;Description générée automatiquement">
            <a:extLst>
              <a:ext uri="{FF2B5EF4-FFF2-40B4-BE49-F238E27FC236}">
                <a16:creationId xmlns:a16="http://schemas.microsoft.com/office/drawing/2014/main" id="{FBED5DB3-6F34-A886-6388-5112A3376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49" r="46834" b="7143"/>
          <a:stretch/>
        </p:blipFill>
        <p:spPr>
          <a:xfrm>
            <a:off x="1307485" y="4809972"/>
            <a:ext cx="9954714" cy="121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1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EBE339-FE9F-4DEA-3456-695963F34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>
            <a:normAutofit/>
          </a:bodyPr>
          <a:lstStyle/>
          <a:p>
            <a:r>
              <a:rPr lang="fr-FR" dirty="0">
                <a:ea typeface="Calibri Light"/>
                <a:cs typeface="Calibri Light"/>
              </a:rPr>
              <a:t>usage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AFD9F4-7DE3-BF27-B983-1C4A42C22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>
            <a:normAutofit/>
          </a:bodyPr>
          <a:lstStyle/>
          <a:p>
            <a:r>
              <a:rPr lang="fr-FR" dirty="0" err="1">
                <a:ea typeface="+mn-lt"/>
                <a:cs typeface="+mn-lt"/>
              </a:rPr>
              <a:t>Steps</a:t>
            </a:r>
            <a:r>
              <a:rPr lang="fr-FR" dirty="0">
                <a:ea typeface="+mn-lt"/>
                <a:cs typeface="+mn-lt"/>
              </a:rPr>
              <a:t> to use the </a:t>
            </a:r>
            <a:r>
              <a:rPr lang="fr-FR" dirty="0" err="1">
                <a:ea typeface="+mn-lt"/>
                <a:cs typeface="+mn-lt"/>
              </a:rPr>
              <a:t>trained</a:t>
            </a:r>
            <a:r>
              <a:rPr lang="fr-FR" dirty="0">
                <a:ea typeface="+mn-lt"/>
                <a:cs typeface="+mn-lt"/>
              </a:rPr>
              <a:t> model for </a:t>
            </a:r>
            <a:r>
              <a:rPr lang="fr-FR" dirty="0" err="1">
                <a:ea typeface="+mn-lt"/>
                <a:cs typeface="+mn-lt"/>
              </a:rPr>
              <a:t>predictions</a:t>
            </a:r>
            <a:r>
              <a:rPr lang="fr-FR" dirty="0">
                <a:ea typeface="+mn-lt"/>
                <a:cs typeface="+mn-lt"/>
              </a:rPr>
              <a:t>:</a:t>
            </a:r>
            <a:endParaRPr lang="fr-FR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fr-FR" dirty="0" err="1">
                <a:ea typeface="+mn-lt"/>
                <a:cs typeface="+mn-lt"/>
              </a:rPr>
              <a:t>Load</a:t>
            </a:r>
            <a:r>
              <a:rPr lang="fr-FR" dirty="0">
                <a:ea typeface="+mn-lt"/>
                <a:cs typeface="+mn-lt"/>
              </a:rPr>
              <a:t> the model.</a:t>
            </a:r>
            <a:endParaRPr lang="fr-FR" dirty="0">
              <a:ea typeface="Calibri"/>
              <a:cs typeface="Calibri"/>
            </a:endParaRPr>
          </a:p>
          <a:p>
            <a:pPr lvl="1"/>
            <a:r>
              <a:rPr lang="fr-FR" dirty="0" err="1">
                <a:ea typeface="+mn-lt"/>
                <a:cs typeface="+mn-lt"/>
              </a:rPr>
              <a:t>Preprocess</a:t>
            </a:r>
            <a:r>
              <a:rPr lang="fr-FR" dirty="0">
                <a:ea typeface="+mn-lt"/>
                <a:cs typeface="+mn-lt"/>
              </a:rPr>
              <a:t> the image.</a:t>
            </a:r>
            <a:endParaRPr lang="fr-FR" dirty="0">
              <a:ea typeface="Calibri"/>
              <a:cs typeface="Calibri"/>
            </a:endParaRPr>
          </a:p>
          <a:p>
            <a:pPr lvl="1"/>
            <a:r>
              <a:rPr lang="fr-FR" dirty="0" err="1">
                <a:ea typeface="+mn-lt"/>
                <a:cs typeface="+mn-lt"/>
              </a:rPr>
              <a:t>Make</a:t>
            </a:r>
            <a:r>
              <a:rPr lang="fr-FR" dirty="0">
                <a:ea typeface="+mn-lt"/>
                <a:cs typeface="+mn-lt"/>
              </a:rPr>
              <a:t> a </a:t>
            </a:r>
            <a:r>
              <a:rPr lang="fr-FR" dirty="0" err="1">
                <a:ea typeface="+mn-lt"/>
                <a:cs typeface="+mn-lt"/>
              </a:rPr>
              <a:t>prediction</a:t>
            </a:r>
            <a:r>
              <a:rPr lang="fr-FR" dirty="0">
                <a:ea typeface="+mn-lt"/>
                <a:cs typeface="+mn-lt"/>
              </a:rPr>
              <a:t>.</a:t>
            </a:r>
            <a:endParaRPr lang="fr-FR" dirty="0">
              <a:ea typeface="Calibri"/>
              <a:cs typeface="Calibri"/>
            </a:endParaRPr>
          </a:p>
          <a:p>
            <a:pPr lvl="1"/>
            <a:r>
              <a:rPr lang="fr-FR" dirty="0" err="1">
                <a:ea typeface="+mn-lt"/>
                <a:cs typeface="+mn-lt"/>
              </a:rPr>
              <a:t>Interpret</a:t>
            </a:r>
            <a:r>
              <a:rPr lang="fr-FR" dirty="0">
                <a:ea typeface="+mn-lt"/>
                <a:cs typeface="+mn-lt"/>
              </a:rPr>
              <a:t> the </a:t>
            </a:r>
            <a:r>
              <a:rPr lang="fr-FR" dirty="0" err="1">
                <a:ea typeface="+mn-lt"/>
                <a:cs typeface="+mn-lt"/>
              </a:rPr>
              <a:t>prediction</a:t>
            </a:r>
            <a:r>
              <a:rPr lang="fr-FR" dirty="0">
                <a:ea typeface="+mn-lt"/>
                <a:cs typeface="+mn-lt"/>
              </a:rPr>
              <a:t>.</a:t>
            </a:r>
            <a:endParaRPr lang="fr-FR" dirty="0">
              <a:ea typeface="Calibri"/>
              <a:cs typeface="Calibri"/>
            </a:endParaRPr>
          </a:p>
        </p:txBody>
      </p:sp>
      <p:pic>
        <p:nvPicPr>
          <p:cNvPr id="4" name="Image 3" descr="Une image contenant texte, capture d’écran, Police, logiciel&#10;&#10;Description générée automatiquement">
            <a:extLst>
              <a:ext uri="{FF2B5EF4-FFF2-40B4-BE49-F238E27FC236}">
                <a16:creationId xmlns:a16="http://schemas.microsoft.com/office/drawing/2014/main" id="{5E55C9A1-04A9-B5B8-0217-5D331AEA2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662" y="3347294"/>
            <a:ext cx="5454122" cy="245435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 4" descr="Une image contenant texte, Police, capture d’écran&#10;&#10;Description générée automatiquement">
            <a:extLst>
              <a:ext uri="{FF2B5EF4-FFF2-40B4-BE49-F238E27FC236}">
                <a16:creationId xmlns:a16="http://schemas.microsoft.com/office/drawing/2014/main" id="{E0545C28-3F14-7DFA-AE76-CEF214A04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661" y="1922139"/>
            <a:ext cx="5454122" cy="1009011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2700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9BF0E3-42A6-506F-1AA3-E9D87152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Calibri Light"/>
                <a:cs typeface="Calibri Light"/>
              </a:rPr>
              <a:t>RESULTS</a:t>
            </a:r>
            <a:endParaRPr lang="fr-FR" dirty="0"/>
          </a:p>
        </p:txBody>
      </p:sp>
      <p:pic>
        <p:nvPicPr>
          <p:cNvPr id="4" name="Espace réservé du contenu 3" descr="Une image contenant véhicule, Véhicule terrestre, texte, plein air&#10;&#10;Description générée automatiquement">
            <a:extLst>
              <a:ext uri="{FF2B5EF4-FFF2-40B4-BE49-F238E27FC236}">
                <a16:creationId xmlns:a16="http://schemas.microsoft.com/office/drawing/2014/main" id="{75A231B3-F474-4AD2-2A59-E50C53F23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5898" y="2068325"/>
            <a:ext cx="4891489" cy="3649133"/>
          </a:xfrm>
        </p:spPr>
      </p:pic>
      <p:pic>
        <p:nvPicPr>
          <p:cNvPr id="6" name="Image 5" descr="Une image contenant texte, véhicule, Véhicule terrestre, voiture&#10;&#10;Description générée automatiquement">
            <a:extLst>
              <a:ext uri="{FF2B5EF4-FFF2-40B4-BE49-F238E27FC236}">
                <a16:creationId xmlns:a16="http://schemas.microsoft.com/office/drawing/2014/main" id="{7AC26540-1FFF-C498-180C-62F1F20A2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511" y="2064774"/>
            <a:ext cx="5282978" cy="367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92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éleste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1</Words>
  <Application>Microsoft Office PowerPoint</Application>
  <PresentationFormat>Grand écran</PresentationFormat>
  <Paragraphs>1</Paragraphs>
  <Slides>14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Céleste</vt:lpstr>
      <vt:lpstr>Car accident detection</vt:lpstr>
      <vt:lpstr>Project Overview </vt:lpstr>
      <vt:lpstr>DATASET Description</vt:lpstr>
      <vt:lpstr>Data processing</vt:lpstr>
      <vt:lpstr>Model architecture</vt:lpstr>
      <vt:lpstr>Model trainning</vt:lpstr>
      <vt:lpstr>Model evaluation</vt:lpstr>
      <vt:lpstr>usage</vt:lpstr>
      <vt:lpstr>RESULTS</vt:lpstr>
      <vt:lpstr>RESULTS</vt:lpstr>
      <vt:lpstr>RESULTS</vt:lpstr>
      <vt:lpstr>Results</vt:lpstr>
      <vt:lpstr>Conclusion 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148</cp:revision>
  <dcterms:created xsi:type="dcterms:W3CDTF">2024-05-24T09:58:35Z</dcterms:created>
  <dcterms:modified xsi:type="dcterms:W3CDTF">2024-05-24T11:32:50Z</dcterms:modified>
</cp:coreProperties>
</file>

<file path=docProps/thumbnail.jpeg>
</file>